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238" r:id="rId3"/>
    <p:sldId id="1239" r:id="rId4"/>
    <p:sldId id="1240" r:id="rId5"/>
    <p:sldId id="1241" r:id="rId6"/>
    <p:sldId id="1242" r:id="rId7"/>
    <p:sldId id="1243" r:id="rId8"/>
    <p:sldId id="1244" r:id="rId9"/>
    <p:sldId id="1245" r:id="rId10"/>
    <p:sldId id="1246" r:id="rId11"/>
    <p:sldId id="1247" r:id="rId12"/>
    <p:sldId id="1248" r:id="rId13"/>
    <p:sldId id="1249" r:id="rId14"/>
    <p:sldId id="1250" r:id="rId15"/>
    <p:sldId id="1251" r:id="rId16"/>
    <p:sldId id="1252" r:id="rId17"/>
    <p:sldId id="1253" r:id="rId18"/>
    <p:sldId id="1254" r:id="rId19"/>
    <p:sldId id="1256" r:id="rId20"/>
    <p:sldId id="1258" r:id="rId21"/>
    <p:sldId id="1259" r:id="rId22"/>
    <p:sldId id="1261" r:id="rId23"/>
    <p:sldId id="1262" r:id="rId24"/>
    <p:sldId id="1263" r:id="rId25"/>
    <p:sldId id="1265"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综合测试卷九</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（考查范围：初中六本书）</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下面是最高人民检察院将人大代表的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良言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良策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某全国人大代表在全国两会上提出《关于进一步丰富法治下乡活动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促进乡村振兴和社会治理现代化的建议》</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最高人民检察院组织召开全国人大代表建议交办会</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最高人民检察院与人大代表联系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就落实建议进行对接</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在最高人民检察院指导下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地方各级人民检察院多次举办</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丰富法治下乡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促进乡村振兴</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法治讲堂活动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该过程体现了最高人民检察院（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积极践行全过程人民民主</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坚持对全国人大代表负责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为乡村振兴贡献监察力量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完善人大代表联系群众制度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33566" y="3987812"/>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53082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有关部门出台重大改革与重大举措，涉及重大利益调整的决策，在动议阶段要进行合宪性、涉宪性咨询论证，要通过解释、说明等工作机制充分寻找宪法依据。这是因为（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宪法是国家的根本法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宪法是其他法律的总和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宪法的制定和修改程序比其他法律严格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宪法以外的其他法律只是规定国家生活中的一般性问题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86694" y="2467018"/>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422457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战略性新兴产业是引领未来发展的新支柱、新赛道。要加快新能源、人工智能、生物制造、绿色低碳、量子计算等前沿技术研发和应用推广，支持专精特新企业发展。这表明为促进发展，我国（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要加快构建新发展格局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要积极参与全球规则制定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要寻求新的经济增长点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要把提升发展速度放在首位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45192" y="247564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8460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某班举办《钢铁是怎样炼成的》读书会，下面是一位同学的分享。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在与敌军激战中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保尔</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柯察金身受重伤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他的头部被炮弹的铁片击中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险些丢掉性命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但是他凭借顽强的毅力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奇迹般地活下来了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他真了不起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从他的分享中我们可以体悟到（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遇到挫折需要克制负面情绪</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经历挫折就能实现人生价值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战胜挫折离不开坚强的意志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发掘自身力量需要借助外力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71070" y="2972466"/>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6335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年的政府工作报告指出：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扎扎实实落实促进民营经济发展的政策措施，切实依法保护民营企业和民营企业家合法权益，鼓励有条件的民营企业建立完善中国特色现代企业制度。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下列做法符合这一要求的是（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完善产权保护制度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依法平等保护民营企业产权和企业家合法权益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政府主导资源配置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为民营企业制定经营战略和发展规划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引导民营企业贯彻新发展理念</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积极承担社会责任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坚持党对民营经济的全面领导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筑牢民营经济的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魂</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281838" y="2348880"/>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5146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本大题共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FFFFFF"/>
                </a:solidFill>
                <a:highlight>
                  <a:srgbClr val="808080"/>
                </a:highlight>
                <a:latin typeface="Times New Roman" panose="02020603050405020304" pitchFamily="18" charset="0"/>
                <a:ea typeface="黑体" panose="02010609060101010101" pitchFamily="49" charset="-122"/>
                <a:cs typeface="Times New Roman" panose="02020603050405020304" pitchFamily="18" charset="0"/>
              </a:rPr>
              <a:t>简答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剖析法治案例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营造文明风尚</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某工程承包人王某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因资金链断裂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欠下几十万外债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被工友起诉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人民法院将其列入失信被执行人名单。王某没有逃避责任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靠打工偿还欠款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人民法院考虑到他的困境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裁定批准其分期偿还债务。几年后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王某按时完成了债务清偿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并顺利通过信用考验期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人民法院向他发放了信用修复证明书。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相关链接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民事主体从事民事活动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应当遵循诚信原则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秉持诚实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恪守承诺。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2790825" algn="l"/>
                <a:tab pos="5490845" algn="l"/>
                <a:tab pos="8011160" algn="l"/>
              </a:tabLst>
            </a:pPr>
            <a:r>
              <a:rPr lang="en-US" altLang="zh-CN">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《中华人民共和国民法典》第七条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运用所学知识，说明人民法院判决的合理性。（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60854" y="4149080"/>
            <a:ext cx="11422984" cy="1584176"/>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97161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王某欠债不还属于民事违法行为，应承担民事责任。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人民法院公正司法，对公民权利提供有效救济和保障，捍卫社会公平正义。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诚信是一项民法原则，也是一个人安身立命之本，公民要树立诚信意识。</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国家和社会治理需要法律和道德共同发挥作用，强化法律对道德建设的促进作用。</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6441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FFFFFF"/>
                </a:solidFill>
                <a:highlight>
                  <a:srgbClr val="808080"/>
                </a:highlight>
                <a:latin typeface="Times New Roman" panose="02020603050405020304" pitchFamily="18" charset="0"/>
                <a:ea typeface="黑体" panose="02010609060101010101" pitchFamily="49" charset="-122"/>
                <a:cs typeface="Times New Roman" panose="02020603050405020304" pitchFamily="18" charset="0"/>
              </a:rPr>
              <a:t>探究题</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砥砺前行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走向伟大复兴</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春暖花开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世界目光聚焦中国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年全国两会如期在北京召开。</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李强总理代表国务院在第十四届全国人大三次会议上作政府工作报告。以下是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年政府工作报告中的部分摘要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请你一起学习、共同探究。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摘要一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国内生产总值达到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万亿元、增长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增速居世界主要经济体前列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对全球经济增长的贡献率保持在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民生保障扎实稳固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居民人均可支配收入实际增长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脱贫攻坚成果持续巩固拓展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义务教育、基本养老、基本医疗、社会救助等保障力度加大。重点领域风险化解有序有效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社会大局保持稳定。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4942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2964"/>
            <a:ext cx="11485848" cy="57624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）运用所学知识，分析我国取得上述成就的原因有哪些。（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2686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坚持中国共产党的领导。</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坚持改革开放，以经济建设为中心。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党和政府坚持以人民为中心的发展思想，让人民共享发展成果。</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中国共产党领导中国人民开辟了中国特色社会主义道路，形成了中国特色社会主义理论体系，确立了中国特色社会主义制度，发展了中国特色社会主义文化。</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全国各族人民的艰苦奋斗。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883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85735"/>
          </a:xfrm>
        </p:spPr>
        <p:txBody>
          <a:bodyPr/>
          <a:lstStyle/>
          <a:p>
            <a:pPr hangingPunct="0">
              <a:lnSpc>
                <a:spcPct val="130000"/>
              </a:lnSpc>
              <a:spcAft>
                <a:spcPts val="0"/>
              </a:spcAft>
              <a:tabLst>
                <a:tab pos="2790825" algn="l"/>
                <a:tab pos="5490845" algn="l"/>
                <a:tab pos="801116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摘要二</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我国高技术制造业、装备制造业增加值分别增长</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7.7</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新能源汽车年产量突破</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1300</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万辆。</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2790825" algn="l"/>
                <a:tab pos="5490845" algn="l"/>
                <a:tab pos="8011160" algn="l"/>
              </a:tabLst>
            </a:pP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创新能力有新提升</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集成电路、人工智能、量子科技等领域取得新成果</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嫦娥六号</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实现人类首次月球背面采样返回</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梦想</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号大洋钻探船建成入列。</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90825" algn="l"/>
                <a:tab pos="5490845" algn="l"/>
                <a:tab pos="801116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创新永无止境</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的知识，请从国家层面说说我国应如何建成世界科技创新强国。（</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399488"/>
            <a:ext cx="11485848" cy="3125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成世界科技创新强国，必须坚持科技是第一生产力、人才是第一资源、创新是第一动力，深入实施科教兴国战略、人才强国战略、创新驱动发展战略，坚持教育优先发展、科技自立自强、人才引领驱动，加快建设教育强国、科技强国、人才强国。</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建成世界科技创新强国，要增强自主创新能力，坚持自主创新、重点跨越、支撑发展、引领未来的方针，坚定不移地走中国特色自主创新道路。</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建成世界科技创新强国，必须加快形成有利于创新的治理格局和协同机制，搭建有利于创新的活动平台和融资平台，营造有利于创新的舆论氛围和法治环境。</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671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681"/>
            <a:ext cx="11485848" cy="4598567"/>
          </a:xfrm>
        </p:spPr>
        <p:txBody>
          <a:bodyPr/>
          <a:lstStyle/>
          <a:p>
            <a:pPr hangingPunct="0">
              <a:spcAft>
                <a:spcPts val="0"/>
              </a:spcAft>
              <a:tabLst>
                <a:tab pos="2790825" algn="l"/>
                <a:tab pos="5490845" algn="l"/>
                <a:tab pos="8011160"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每题</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分。每题只有一个选项是符合题意的</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2790825" algn="l"/>
                <a:tab pos="5490845" algn="l"/>
                <a:tab pos="801116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下表是小孙同学制订的一份周末健康家庭行动计划。实施该计划有利于家庭成员（　　）</a:t>
            </a:r>
          </a:p>
          <a:p>
            <a:pPr algn="ctr" hangingPunct="0">
              <a:spcAft>
                <a:spcPts val="0"/>
              </a:spcAft>
              <a:tabLst>
                <a:tab pos="2790825" algn="l"/>
                <a:tab pos="5490845" algn="l"/>
                <a:tab pos="8011160"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周末健康家庭行动计划</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90825" algn="l"/>
                <a:tab pos="5490845" algn="l"/>
                <a:tab pos="8011160" algn="l"/>
              </a:tabLst>
            </a:pP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一起参加运动健身</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90825" algn="l"/>
                <a:tab pos="5490845" algn="l"/>
                <a:tab pos="8011160" algn="l"/>
              </a:tabLst>
            </a:pP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一起做健康营养餐</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2790825" algn="l"/>
                <a:tab pos="5490845" algn="l"/>
                <a:tab pos="8011160" algn="l"/>
              </a:tabLst>
            </a:pPr>
            <a:r>
              <a:rPr lang="en-US" altLang="zh-CN" sz="22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互相说些鼓励的话</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体味温馨和睦的亲情</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传承勤俭节约的家风</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获得丰富的物质支持</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养成健康的生活方式</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4295006" y="2089377"/>
            <a:ext cx="3528392" cy="2088232"/>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10882238" y="165767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摘要三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我们要稳定对外贸易发展。拓展境外经贸合作区功能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发展中间品贸易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开拓多元化市场。支持内外贸一体化发展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加快解决标准认证、市场渠道等方面的问题。高质量办好进博会、广交会、服贸会、数贸会、消博会等重大展会。推动高质量共建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走深走实。保障中欧班列稳定畅通运行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加快西部陆海新通道建设。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深化多双边和区域经济合作。持续扩大面向全球的高标准自由贸易区网络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推动签署中国</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东盟自贸区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版升级协定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积极推动加入《数字经济伙伴关系协定》和《全面与进步跨太平洋伙伴关系协定》进程。坚定维护以世界贸易组织为核心的多边贸易体制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扩大同各国利益的汇合点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促进共同发展。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9483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70188"/>
            <a:ext cx="11485848" cy="1130246"/>
          </a:xfrm>
        </p:spPr>
        <p:txBody>
          <a:bodyPr/>
          <a:lstStyle/>
          <a:p>
            <a:pPr algn="dist"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）结合上述材料，运用所学知识，分析中国是如何与世界共享发展机遇的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8968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发展跨境新业态，办好重大展会，构建新发展格局，与世界共享发展机遇。</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推动共建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，坚持优势互补、互利共赢。</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深化多双边合作，为世界提供广阔市场和合作契机。</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492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FFFFFF"/>
                </a:solidFill>
                <a:highlight>
                  <a:srgbClr val="808080"/>
                </a:highlight>
                <a:latin typeface="Times New Roman" panose="02020603050405020304" pitchFamily="18" charset="0"/>
                <a:ea typeface="黑体" panose="02010609060101010101" pitchFamily="49" charset="-122"/>
                <a:cs typeface="Times New Roman" panose="02020603050405020304" pitchFamily="18" charset="0"/>
              </a:rPr>
              <a:t>探究题</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回望奋斗史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奋进新征程</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某校开展了以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回望奋斗史，奋进新征程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为主题的探究性学习活动，请你参加并完成相关学习任务。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大国外交赓续辉煌</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当今世界变乱交织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中国积极推动全球治理变革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深化全球南方团结合作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推进高质量共建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走深走实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成功举办中非合作论坛北京峰会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在上合、金砖、亚太经合组织、二十国集团等双边多边场合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鲜明提出中国主张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为维护世界和平稳定注入正能量。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）从上述材料中，可以感受到中国怎样的国际形象？（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2102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0839"/>
            <a:ext cx="11485848" cy="2238241"/>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中国始终是世界和平的建设者、全球发展的贡献者、国际秩序的维护者。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中国是一个负责任的大国，积极参与全球治理，致力于构建人类命运共同体。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中国在国际舞台上发挥着越来越重要的作用，遵循共商共建共享原则，为世界的和平与发展贡献中国智慧和中国方案。</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34870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72452"/>
          </a:xfrm>
        </p:spPr>
        <p:txBody>
          <a:bodyPr/>
          <a:lstStyle/>
          <a:p>
            <a:pPr hangingPunct="0">
              <a:spcAft>
                <a:spcPts val="0"/>
              </a:spcAft>
              <a:tabLst>
                <a:tab pos="2790825" algn="l"/>
                <a:tab pos="5490845" algn="l"/>
                <a:tab pos="8011160" algn="l"/>
              </a:tabLst>
            </a:pP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感受文脉</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网红徐州</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华夏九州之一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拥有</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2600</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多年的建城史</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享有</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两汉文化看徐州</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的美誉。为更好守好徐州文脉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留住城市</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根与魂</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近年来</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徐州市依据传统文旅产品</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培育融合业态</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不断涌现的新场景、新体验</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点燃</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文旅市场</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消费活力进一步释放。古老与现代交融</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供需两端上演</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双向奔赴</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手握流量密码的</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网红徐州</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正在以更加自信的步伐迈向长红。</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）结合材料，运用所学知识，从中华文化、经济制度的角度分析徐州旅游市场火爆</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出圈</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006332"/>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中华文化源远流长、博大精深，徐州积极促进中华优秀传统文化创造性转化、创新性发展。 </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徐州坚持社会主义市场经济体制。 </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徐州市政府发挥科学宏观调控作用。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28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58288"/>
            <a:ext cx="11485848" cy="57624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）作为新时代青少年，你可以为打造徐州城市文旅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做些什么？（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8028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在景区自觉遵守秩序，文明有礼。 </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向身边的人积极宣传，利用社交媒体、校园活动等平台，讲述徐州的城市故事，展示徐州的城市魅力，扩大其影响力。等等。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18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习近平总书记回到母校动情地说：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看到各位老师精神这么好，我心里特别高兴。当年老师对我们要求十分严厉，现在回想起来，终生受益。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您给人民带来了幸福。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一位老师说。习近平总书记答道：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是老师培养了我们。</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这段对话告诉我们要（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孝亲敬长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关爱家人</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融入集体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积极竞争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珍惜情谊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感念师恩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彼此尊重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相互关心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0036" y="3097838"/>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332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925253"/>
          </a:xfrm>
        </p:spPr>
        <p:txBody>
          <a:bodyPr/>
          <a:lstStyle/>
          <a:p>
            <a:pPr hangingPunct="0">
              <a:lnSpc>
                <a:spcPct val="130000"/>
              </a:lnSpc>
              <a:spcAft>
                <a:spcPts val="0"/>
              </a:spcAft>
              <a:tabLst>
                <a:tab pos="2790825" algn="l"/>
                <a:tab pos="5490845" algn="l"/>
                <a:tab pos="801116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帮帮墙</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上，同学们将自己遇到的烦恼写成小纸条并贴在墙上，以寻求帮助。以下是部分同学的烦恼：</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873402128"/>
              </p:ext>
            </p:extLst>
          </p:nvPr>
        </p:nvGraphicFramePr>
        <p:xfrm>
          <a:off x="609600" y="1772816"/>
          <a:ext cx="10971213" cy="2179320"/>
        </p:xfrm>
        <a:graphic>
          <a:graphicData uri="http://schemas.openxmlformats.org/drawingml/2006/table">
            <a:tbl>
              <a:tblPr firstRow="1" firstCol="1" bandRow="1"/>
              <a:tblGrid>
                <a:gridCol w="3541390">
                  <a:extLst>
                    <a:ext uri="{9D8B030D-6E8A-4147-A177-3AD203B41FA5}">
                      <a16:colId xmlns:a16="http://schemas.microsoft.com/office/drawing/2014/main" val="99761853"/>
                    </a:ext>
                  </a:extLst>
                </a:gridCol>
                <a:gridCol w="3888432">
                  <a:extLst>
                    <a:ext uri="{9D8B030D-6E8A-4147-A177-3AD203B41FA5}">
                      <a16:colId xmlns:a16="http://schemas.microsoft.com/office/drawing/2014/main" val="1892794616"/>
                    </a:ext>
                  </a:extLst>
                </a:gridCol>
                <a:gridCol w="3541391">
                  <a:extLst>
                    <a:ext uri="{9D8B030D-6E8A-4147-A177-3AD203B41FA5}">
                      <a16:colId xmlns:a16="http://schemas.microsoft.com/office/drawing/2014/main" val="1452387170"/>
                    </a:ext>
                  </a:extLst>
                </a:gridCol>
              </a:tblGrid>
              <a:tr h="0">
                <a:tc>
                  <a:txBody>
                    <a:bodyPr/>
                    <a:lstStyle/>
                    <a:p>
                      <a:pPr algn="ctr" hangingPunct="0">
                        <a:lnSpc>
                          <a:spcPct val="130000"/>
                        </a:lnSpc>
                        <a:spcAft>
                          <a:spcPts val="0"/>
                        </a:spcAft>
                        <a:tabLst>
                          <a:tab pos="2790825" algn="l"/>
                          <a:tab pos="5490845" algn="l"/>
                          <a:tab pos="8011160"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烦恼</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90825" algn="l"/>
                          <a:tab pos="5490845" algn="l"/>
                          <a:tab pos="8011160"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烦恼</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2790825" algn="l"/>
                          <a:tab pos="5490845" algn="l"/>
                          <a:tab pos="8011160" algn="l"/>
                        </a:tabLst>
                      </a:pPr>
                      <a:r>
                        <a:rPr lang="zh-CN" sz="22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烦恼</a:t>
                      </a: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481731"/>
                  </a:ext>
                </a:extLst>
              </a:tr>
              <a:tr h="0">
                <a:tc>
                  <a:txBody>
                    <a:bodyPr/>
                    <a:lstStyle/>
                    <a:p>
                      <a:pPr algn="just" hangingPunct="0">
                        <a:lnSpc>
                          <a:spcPct val="130000"/>
                        </a:lnSpc>
                        <a:spcAft>
                          <a:spcPts val="0"/>
                        </a:spcAft>
                        <a:tabLst>
                          <a:tab pos="2790825" algn="l"/>
                          <a:tab pos="5490845" algn="l"/>
                          <a:tab pos="8011160"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我和好朋友都报名参加歌手比赛</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现在成了竞争对手。我感觉和她很难像以前那么好了</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90825" algn="l"/>
                          <a:tab pos="5490845" algn="l"/>
                          <a:tab pos="8011160"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我在用手机查阅学习资料时</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妈妈却老说我玩手机</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不认真学习。我跟妈妈争吵起来</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陷入冷战</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2790825" algn="l"/>
                          <a:tab pos="5490845" algn="l"/>
                          <a:tab pos="8011160" algn="l"/>
                        </a:tabLst>
                      </a:pP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我不喜欢某些科目</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成绩总是无法提高</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很少能体会到学习带来的成就感</a:t>
                      </a:r>
                      <a:r>
                        <a:rPr lang="en-US" sz="22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009108"/>
                  </a:ext>
                </a:extLst>
              </a:tr>
            </a:tbl>
          </a:graphicData>
        </a:graphic>
      </p:graphicFrame>
      <p:sp>
        <p:nvSpPr>
          <p:cNvPr id="5" name="内容占位符 1"/>
          <p:cNvSpPr txBox="1">
            <a:spLocks/>
          </p:cNvSpPr>
          <p:nvPr/>
        </p:nvSpPr>
        <p:spPr bwMode="auto">
          <a:xfrm>
            <a:off x="360854" y="3874113"/>
            <a:ext cx="11485848" cy="2685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2790825" algn="l"/>
                <a:tab pos="5490845" algn="l"/>
                <a:tab pos="8011160"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下列能帮助同学们解决烦恼的建议是（　　）</a:t>
            </a:r>
          </a:p>
          <a:p>
            <a:pPr eaLnBrk="1" hangingPunct="0">
              <a:lnSpc>
                <a:spcPct val="130000"/>
              </a:lnSpc>
              <a:spcAft>
                <a:spcPts val="0"/>
              </a:spcAft>
              <a:tabLst>
                <a:tab pos="2790825" algn="l"/>
                <a:tab pos="5490845" algn="l"/>
                <a:tab pos="8011160"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要坦然接受和欣赏朋友</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竞争必然伤害友谊</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2790825" algn="l"/>
                <a:tab pos="5490845" algn="l"/>
                <a:tab pos="8011160"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要理解父母的爱</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选择不伤害感情的方式化解冲突</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2790825" algn="l"/>
                <a:tab pos="5490845" algn="l"/>
                <a:tab pos="8011160"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要调节不良情绪</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找到适合自己的学习方式</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2790825" algn="l"/>
                <a:tab pos="5490845" algn="l"/>
                <a:tab pos="8011160" algn="l"/>
              </a:tabLst>
            </a:pP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可以放弃不感兴趣的科目</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因为兴趣是最好的老师</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2790825" algn="l"/>
                <a:tab pos="5490845" algn="l"/>
                <a:tab pos="801116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5290560" y="3915804"/>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394754"/>
            <a:ext cx="11485848" cy="1754326"/>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人生天地之间，若白驹之过隙，忽然而已。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这句话表明生命（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是短暂的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是独特的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2790825" algn="l"/>
                <a:tab pos="5490845" algn="l"/>
                <a:tab pos="80111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是不可逆的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来之不易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21484" y="2530400"/>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algn="dist"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中华优秀传统文化蕴含着丰富的人生智慧，以下对这些名言古语解读正确</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15613555"/>
              </p:ext>
            </p:extLst>
          </p:nvPr>
        </p:nvGraphicFramePr>
        <p:xfrm>
          <a:off x="609600" y="2290393"/>
          <a:ext cx="10971213" cy="2743200"/>
        </p:xfrm>
        <a:graphic>
          <a:graphicData uri="http://schemas.openxmlformats.org/drawingml/2006/table">
            <a:tbl>
              <a:tblPr firstRow="1" firstCol="1" bandRow="1"/>
              <a:tblGrid>
                <a:gridCol w="1349459">
                  <a:extLst>
                    <a:ext uri="{9D8B030D-6E8A-4147-A177-3AD203B41FA5}">
                      <a16:colId xmlns:a16="http://schemas.microsoft.com/office/drawing/2014/main" val="1420903641"/>
                    </a:ext>
                  </a:extLst>
                </a:gridCol>
                <a:gridCol w="3662191">
                  <a:extLst>
                    <a:ext uri="{9D8B030D-6E8A-4147-A177-3AD203B41FA5}">
                      <a16:colId xmlns:a16="http://schemas.microsoft.com/office/drawing/2014/main" val="2976267792"/>
                    </a:ext>
                  </a:extLst>
                </a:gridCol>
                <a:gridCol w="5959563">
                  <a:extLst>
                    <a:ext uri="{9D8B030D-6E8A-4147-A177-3AD203B41FA5}">
                      <a16:colId xmlns:a16="http://schemas.microsoft.com/office/drawing/2014/main" val="2883297522"/>
                    </a:ext>
                  </a:extLst>
                </a:gridCol>
              </a:tblGrid>
              <a:tr h="0">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名言古语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0703949"/>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己所不欲</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勿施于人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树立终身学习的观念</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6888"/>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人告之以有过</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通过他人评价认识自己</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1900247"/>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尺有所短</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寸有所长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接纳自己的不完美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3106215"/>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千里之行</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始于足下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保持对学习的兴趣</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5285329"/>
                  </a:ext>
                </a:extLst>
              </a:tr>
            </a:tbl>
          </a:graphicData>
        </a:graphic>
      </p:graphicFrame>
      <p:sp>
        <p:nvSpPr>
          <p:cNvPr id="5" name="矩形 4"/>
          <p:cNvSpPr/>
          <p:nvPr/>
        </p:nvSpPr>
        <p:spPr>
          <a:xfrm>
            <a:off x="1198662" y="1793357"/>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02820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90825" algn="l"/>
                <a:tab pos="6099175" algn="l"/>
                <a:tab pos="80105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小涛同学在班会课上进行了演讲，并展示了下面四幅漫画。请你推断他演讲的主题是（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关心国家发展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维护国家利益</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规范权力运行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构建法治中国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6099175" algn="l"/>
                <a:tab pos="80105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规则意识要增强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遵法守德讲文明</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服务和奉献社会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实现生命价</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9934" y="1916832"/>
            <a:ext cx="10070545" cy="2698353"/>
          </a:xfrm>
          <a:prstGeom prst="rect">
            <a:avLst/>
          </a:prstGeom>
        </p:spPr>
      </p:pic>
      <p:sp>
        <p:nvSpPr>
          <p:cNvPr id="4" name="矩形 3"/>
          <p:cNvSpPr/>
          <p:nvPr/>
        </p:nvSpPr>
        <p:spPr>
          <a:xfrm>
            <a:off x="1198662" y="1412776"/>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384370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下列关于遵法守法的推理正确的是（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未按合同履行合约要求</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一般违法行为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受到行政制裁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不戴头盔违反交通规则</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民事违法行为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受到行政处罚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报警谎报小区火灾险情</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行政违法行为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承担民事责任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高空抛物导致他人死亡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严重违法行为</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受到刑罚处罚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48432" y="1899580"/>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75324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0991"/>
            <a:ext cx="11485848" cy="4454233"/>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吉林省白山市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新农人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王某带动大学生返乡助农，创立合作社，大力发展寒地蓝莓，带动周边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户农户，户均增收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元，并让老百姓不出家门就能通过务工增加收入。王某以实际行动（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发扬实干精神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书写人生价值</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勇担社会责任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助力乡村振兴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传承优良家风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弘扬传统美德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热心公益事业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促进自身发展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4966" y="2204864"/>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78944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587</TotalTime>
  <Words>2178</Words>
  <Application>Microsoft Office PowerPoint</Application>
  <PresentationFormat>自定义</PresentationFormat>
  <Paragraphs>148</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601</cp:revision>
  <dcterms:created xsi:type="dcterms:W3CDTF">2020-11-06T05:24:00Z</dcterms:created>
  <dcterms:modified xsi:type="dcterms:W3CDTF">2025-11-16T03:16:45Z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